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2"/>
  </p:notesMasterIdLst>
  <p:sldIdLst>
    <p:sldId id="256" r:id="rId5"/>
    <p:sldId id="266" r:id="rId6"/>
    <p:sldId id="267" r:id="rId7"/>
    <p:sldId id="273" r:id="rId8"/>
    <p:sldId id="276" r:id="rId9"/>
    <p:sldId id="277" r:id="rId10"/>
    <p:sldId id="279" r:id="rId11"/>
    <p:sldId id="258" r:id="rId12"/>
    <p:sldId id="264" r:id="rId13"/>
    <p:sldId id="280" r:id="rId14"/>
    <p:sldId id="278" r:id="rId15"/>
    <p:sldId id="259" r:id="rId16"/>
    <p:sldId id="274" r:id="rId17"/>
    <p:sldId id="271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77421-01E5-49D8-9A71-6D31BDD2FD3E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842B3-3FF7-4591-A014-250B9DE56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4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97FF-F04D-31BE-25A4-270A45BAE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688CE-763F-57DE-3E8C-AC6431982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FF493-D1F9-8737-4C5B-D275491C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C073F-2C92-4377-FAAF-D3BE085F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77E13-0A02-7708-EB69-8F89ED44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6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762C-CC79-97A6-3941-67C4CF33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27B46-A264-9D9E-7085-99FA40417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D4402-A16C-D237-17E2-8ADBA1C8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49E7-16F7-8E18-5CEF-AD4E0BCE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C6B1-9019-F26E-E6FD-2A02DC7D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1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080D1-E3EE-324C-41A1-4243BEDB2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BFC3C-C4C1-1BFE-30D2-E0E3C02E1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D2672-492E-00CB-5A30-6D58DF21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5CAE-79B9-8617-5507-8903E95B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9A40C-7FD7-F017-5D1A-A270F30B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2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2EA9-4ADF-30BD-C17F-ACD4B75D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62DAD-EDC2-6015-7E0A-1C07D952E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C6A29-26C8-C87E-C8AC-CFE5356B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C321-C420-306C-B600-3A37DEC7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AB02E-C0C5-CC56-4C87-ACD47633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8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998B-97F8-BF9A-08E9-2096429E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ECDDD-24EB-3470-3FF7-B41D3BD8B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B3507-7115-BD78-5013-B1239C7BC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D9BEE-FE2B-1BCB-9623-0A2154E5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60CA6-D8CB-7277-F471-6C17D9FC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7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E10D-A626-5050-1E1D-EDEFBCC2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CE6C-8009-70EE-4E27-2F785F7DE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F767C-3DDC-90AF-19EE-39908DC83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C1F54-2419-E499-85E6-2E49CFA3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14719-1221-E9C9-CF90-8EBCA2905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1BEF-C5EC-C287-4F6F-B8F35329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1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F96E-FBD2-D22F-8A13-EC7EEEF5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D712-2AFA-A576-CEEC-78BFBFD9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9DE74-5807-C7E1-2C8F-6E0965B01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61B77-442C-DF3F-3F87-FB4C0935E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E38CC-346A-87A1-5458-917A9D388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0667F-D2B2-197E-D342-A4D0D704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2633F-1949-5722-DCA9-C1D894EC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F8DC2-0C9C-9479-8042-E3D453CE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5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D116-2035-9A73-835D-CC5986D9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297A0-E47F-3E03-5254-31E02B26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F528C-FF7D-61A7-9EF2-765F3547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F1198-27E3-FC6C-D05B-9B1B2D19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5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6CC1-F38A-785B-B073-A4A85634A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C2C2A-E40B-129C-9521-443D2D3B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7A0FB-8051-6C61-BBF1-143C244B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DDB3-0DFE-D34D-D396-1F54DB5F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48C4D-8FEC-8477-D38F-63B1220CA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1CFD3-ADCA-3DE0-5C26-24693CE69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80EAE-8043-9CB3-0656-66118437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D6A2F-00CA-E989-6C94-D076BDCF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54587-F3DE-1E36-B07A-516BD8A7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4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A61B-5993-C315-14BD-9E608A9B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CD642-1134-F251-982E-C9A81DB70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2968E-5803-4653-78BC-2FC8E71EF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E0699-B1EB-DFC9-F750-DC2E338A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32ED7-EA92-6EE5-8385-1E18C57A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1CD4A-7D63-BACB-AC12-42C1E714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73D6F-3AFE-5676-B1BC-A18F5CD6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CEEB5-4FB4-FB02-FC29-80DFEAFA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B3B91-308B-2C02-F7B6-29F986951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315B1-6C0A-76F9-C016-81DD428CB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F795-EC13-EA8C-49C1-AF0DE6CC7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0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Lsyr1yX0Sg?feature=oembed" TargetMode="Externa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jpeg"/><Relationship Id="rId2" Type="http://schemas.openxmlformats.org/officeDocument/2006/relationships/video" Target="https://www.youtube.com/embed/SPXj1M40kFs?feature=oembed" TargetMode="External"/><Relationship Id="rId1" Type="http://schemas.openxmlformats.org/officeDocument/2006/relationships/video" Target="https://www.youtube.com/embed/mHAT1wOQqF4?feature=oembed" TargetMode="Externa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3sWyhjhacM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video" Target="https://www.youtube.com/embed/-Yf4sBED6to?feature=oembed" TargetMode="External"/><Relationship Id="rId7" Type="http://schemas.openxmlformats.org/officeDocument/2006/relationships/image" Target="../media/image8.jpeg"/><Relationship Id="rId2" Type="http://schemas.openxmlformats.org/officeDocument/2006/relationships/video" Target="https://www.youtube.com/embed/xNHfA2WbwvI?feature=oembed" TargetMode="External"/><Relationship Id="rId1" Type="http://schemas.openxmlformats.org/officeDocument/2006/relationships/video" Target="https://www.youtube.com/embed/fUPNDMCy9NM?feature=oembed" TargetMode="Externa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WCkPbzq81g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Volleyball Hitting The Net">
            <a:extLst>
              <a:ext uri="{FF2B5EF4-FFF2-40B4-BE49-F238E27FC236}">
                <a16:creationId xmlns:a16="http://schemas.microsoft.com/office/drawing/2014/main" id="{5646AED6-B05D-5708-2166-8797EC02E9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303"/>
          <a:stretch/>
        </p:blipFill>
        <p:spPr>
          <a:xfrm>
            <a:off x="20" y="1386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35AE0-6A00-8F21-BCF0-00678877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2094"/>
            <a:ext cx="5859515" cy="1258141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VOLLEYBALL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592B7-8B18-33CB-5B82-5D5487EF8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11968"/>
            <a:ext cx="3000652" cy="524521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PHYSICAL EDUCATION</a:t>
            </a:r>
          </a:p>
        </p:txBody>
      </p:sp>
    </p:spTree>
    <p:extLst>
      <p:ext uri="{BB962C8B-B14F-4D97-AF65-F5344CB8AC3E}">
        <p14:creationId xmlns:p14="http://schemas.microsoft.com/office/powerpoint/2010/main" val="8439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F6D08-395D-3B94-79E3-AEB0F893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Online Media 1" title="How to Bump a Volleyball">
            <a:hlinkClick r:id="" action="ppaction://media"/>
            <a:extLst>
              <a:ext uri="{FF2B5EF4-FFF2-40B4-BE49-F238E27FC236}">
                <a16:creationId xmlns:a16="http://schemas.microsoft.com/office/drawing/2014/main" id="{99F9CA56-FC09-E37A-6680-E71ACA32AD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5309" y="221942"/>
            <a:ext cx="11754035" cy="6202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5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7BD3F3-70E4-0307-B31F-7C9ECD6A9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Online Media 3" title="How To Pass A Volleyball (part 1/6) #shorts">
            <a:hlinkClick r:id="" action="ppaction://media"/>
            <a:extLst>
              <a:ext uri="{FF2B5EF4-FFF2-40B4-BE49-F238E27FC236}">
                <a16:creationId xmlns:a16="http://schemas.microsoft.com/office/drawing/2014/main" id="{04EF0F3B-7BB8-F25C-9D66-3258F059D7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7123225" y="422293"/>
            <a:ext cx="4064260" cy="6275711"/>
          </a:xfrm>
          <a:prstGeom prst="rect">
            <a:avLst/>
          </a:prstGeom>
        </p:spPr>
      </p:pic>
      <p:pic>
        <p:nvPicPr>
          <p:cNvPr id="5" name="Online Media 4" title="Use These Serves as a VOLLEYBALL BEGINNER 🏐🔥">
            <a:hlinkClick r:id="" action="ppaction://media"/>
            <a:extLst>
              <a:ext uri="{FF2B5EF4-FFF2-40B4-BE49-F238E27FC236}">
                <a16:creationId xmlns:a16="http://schemas.microsoft.com/office/drawing/2014/main" id="{F015D197-71A1-1329-4B12-15F0381680C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1019341" y="423794"/>
            <a:ext cx="3635326" cy="6274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1B42B-E958-A8D5-AF41-9DB0E8D0323F}"/>
              </a:ext>
            </a:extLst>
          </p:cNvPr>
          <p:cNvSpPr txBox="1"/>
          <p:nvPr/>
        </p:nvSpPr>
        <p:spPr>
          <a:xfrm>
            <a:off x="7858731" y="57258"/>
            <a:ext cx="2827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HOW TO BUMP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2F379-7F80-9FDC-328C-4FAE7E266AF2}"/>
              </a:ext>
            </a:extLst>
          </p:cNvPr>
          <p:cNvSpPr txBox="1"/>
          <p:nvPr/>
        </p:nvSpPr>
        <p:spPr>
          <a:xfrm>
            <a:off x="1423150" y="114516"/>
            <a:ext cx="2827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HOW TO SERVE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85381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Basic rule violations | Volleyball">
            <a:hlinkClick r:id="" action="ppaction://media"/>
            <a:extLst>
              <a:ext uri="{FF2B5EF4-FFF2-40B4-BE49-F238E27FC236}">
                <a16:creationId xmlns:a16="http://schemas.microsoft.com/office/drawing/2014/main" id="{FB683F3F-B3AA-63FE-A05B-0E354CC6D3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0254" y="296268"/>
            <a:ext cx="11351491" cy="6265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55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DB3A0-6DCB-00C0-9DBC-E76F416B736A}"/>
              </a:ext>
            </a:extLst>
          </p:cNvPr>
          <p:cNvSpPr/>
          <p:nvPr/>
        </p:nvSpPr>
        <p:spPr>
          <a:xfrm>
            <a:off x="2" y="-12859"/>
            <a:ext cx="12191998" cy="74527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8B1D2-C6D9-EB21-8CA7-6B078B8F61E4}"/>
              </a:ext>
            </a:extLst>
          </p:cNvPr>
          <p:cNvSpPr txBox="1"/>
          <p:nvPr/>
        </p:nvSpPr>
        <p:spPr>
          <a:xfrm>
            <a:off x="71022" y="745706"/>
            <a:ext cx="57704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How many types of violations you trying to avoid?</a:t>
            </a:r>
          </a:p>
          <a:p>
            <a:r>
              <a:rPr lang="en-US" dirty="0"/>
              <a:t>A.1</a:t>
            </a:r>
          </a:p>
          <a:p>
            <a:r>
              <a:rPr lang="en-US" dirty="0"/>
              <a:t>B.2</a:t>
            </a:r>
          </a:p>
          <a:p>
            <a:r>
              <a:rPr lang="en-US" dirty="0"/>
              <a:t>C.3</a:t>
            </a:r>
          </a:p>
          <a:p>
            <a:r>
              <a:rPr lang="en-US" b="1" dirty="0"/>
              <a:t>2. You want to avoid playing violations and technical violations.</a:t>
            </a:r>
          </a:p>
          <a:p>
            <a:r>
              <a:rPr lang="en-US" dirty="0"/>
              <a:t>A. True </a:t>
            </a:r>
          </a:p>
          <a:p>
            <a:r>
              <a:rPr lang="en-US" dirty="0"/>
              <a:t>B. False</a:t>
            </a:r>
          </a:p>
          <a:p>
            <a:r>
              <a:rPr lang="en-US" b="1" dirty="0"/>
              <a:t>3. You can hit the volleyball under the net.</a:t>
            </a:r>
          </a:p>
          <a:p>
            <a:r>
              <a:rPr lang="en-US" dirty="0"/>
              <a:t>A. True </a:t>
            </a:r>
          </a:p>
          <a:p>
            <a:r>
              <a:rPr lang="en-US" dirty="0"/>
              <a:t>B. False</a:t>
            </a:r>
          </a:p>
          <a:p>
            <a:r>
              <a:rPr lang="en-US" b="1" dirty="0"/>
              <a:t>4. A player is allowed to hit the ball two times in a row.</a:t>
            </a:r>
          </a:p>
          <a:p>
            <a:r>
              <a:rPr lang="en-US" dirty="0"/>
              <a:t>A. True</a:t>
            </a:r>
          </a:p>
          <a:p>
            <a:r>
              <a:rPr lang="en-US" dirty="0"/>
              <a:t>B. False </a:t>
            </a:r>
          </a:p>
          <a:p>
            <a:r>
              <a:rPr lang="en-US" b="1" dirty="0"/>
              <a:t>5. It is a playing violation for the ball to hit the ground on your side of the court.</a:t>
            </a:r>
          </a:p>
          <a:p>
            <a:pPr marL="342900" indent="-342900">
              <a:buAutoNum type="alphaUcPeriod"/>
            </a:pPr>
            <a:r>
              <a:rPr lang="en-US" dirty="0"/>
              <a:t>True  </a:t>
            </a:r>
          </a:p>
          <a:p>
            <a:pPr marL="342900" indent="-342900">
              <a:buAutoNum type="alphaUcPeriod"/>
            </a:pPr>
            <a:r>
              <a:rPr lang="en-US" dirty="0"/>
              <a:t>B. False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1D6F1-AB6E-DF11-6BC7-F65605D186BB}"/>
              </a:ext>
            </a:extLst>
          </p:cNvPr>
          <p:cNvSpPr txBox="1"/>
          <p:nvPr/>
        </p:nvSpPr>
        <p:spPr>
          <a:xfrm>
            <a:off x="5916754" y="660400"/>
            <a:ext cx="61227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6. You must respect rotational positions in order not to be penalized.</a:t>
            </a:r>
          </a:p>
          <a:p>
            <a:pPr marL="342900" indent="-342900">
              <a:buAutoNum type="alphaUcPeriod"/>
            </a:pPr>
            <a:r>
              <a:rPr lang="en-US" dirty="0"/>
              <a:t>True</a:t>
            </a:r>
          </a:p>
          <a:p>
            <a:pPr marL="342900" indent="-342900">
              <a:buAutoNum type="alphaUcPeriod"/>
            </a:pPr>
            <a:r>
              <a:rPr lang="en-US" dirty="0"/>
              <a:t>False</a:t>
            </a:r>
          </a:p>
          <a:p>
            <a:r>
              <a:rPr lang="en-US" b="1" dirty="0"/>
              <a:t>7. Can your foot touch the line when serving?</a:t>
            </a:r>
          </a:p>
          <a:p>
            <a:r>
              <a:rPr lang="en-US" dirty="0"/>
              <a:t>A. Yes</a:t>
            </a:r>
          </a:p>
          <a:p>
            <a:r>
              <a:rPr lang="en-US" dirty="0"/>
              <a:t>B. No </a:t>
            </a:r>
          </a:p>
          <a:p>
            <a:r>
              <a:rPr lang="en-US" b="1" dirty="0"/>
              <a:t>8. Can you touch the net when playing?</a:t>
            </a:r>
          </a:p>
          <a:p>
            <a:r>
              <a:rPr lang="en-US" dirty="0"/>
              <a:t>A. Yes</a:t>
            </a:r>
          </a:p>
          <a:p>
            <a:r>
              <a:rPr lang="en-US" dirty="0"/>
              <a:t>B. No </a:t>
            </a:r>
          </a:p>
          <a:p>
            <a:r>
              <a:rPr lang="en-US" b="1" dirty="0"/>
              <a:t>9. Can your foot touch the opponents' side of the net?</a:t>
            </a:r>
          </a:p>
          <a:p>
            <a:r>
              <a:rPr lang="en-US" dirty="0"/>
              <a:t>A. Yes</a:t>
            </a:r>
          </a:p>
          <a:p>
            <a:r>
              <a:rPr lang="en-US" dirty="0"/>
              <a:t>B. 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061A7-74C5-3724-9C0E-33466965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17" y="359781"/>
            <a:ext cx="9688296" cy="300619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QUESTIONS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2D8237A-9849-4D0C-B293-BB21A3BF0714}"/>
              </a:ext>
            </a:extLst>
          </p:cNvPr>
          <p:cNvSpPr/>
          <p:nvPr/>
        </p:nvSpPr>
        <p:spPr>
          <a:xfrm rot="10800000">
            <a:off x="560773" y="1398751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6602FA7-2870-6E32-8D9F-FD4F0799146D}"/>
              </a:ext>
            </a:extLst>
          </p:cNvPr>
          <p:cNvSpPr/>
          <p:nvPr/>
        </p:nvSpPr>
        <p:spPr>
          <a:xfrm rot="10800000">
            <a:off x="868293" y="2455699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E7FA83-A503-5678-0078-B565E911FF91}"/>
              </a:ext>
            </a:extLst>
          </p:cNvPr>
          <p:cNvSpPr/>
          <p:nvPr/>
        </p:nvSpPr>
        <p:spPr>
          <a:xfrm rot="10800000">
            <a:off x="943714" y="3574127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B6E39A-8D8F-076B-2067-B5A710EEDAED}"/>
              </a:ext>
            </a:extLst>
          </p:cNvPr>
          <p:cNvSpPr/>
          <p:nvPr/>
        </p:nvSpPr>
        <p:spPr>
          <a:xfrm rot="10800000">
            <a:off x="943714" y="4384244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15D07A-3E90-61ED-9AE4-6BF5D32A6030}"/>
              </a:ext>
            </a:extLst>
          </p:cNvPr>
          <p:cNvSpPr/>
          <p:nvPr/>
        </p:nvSpPr>
        <p:spPr>
          <a:xfrm rot="10800000">
            <a:off x="949632" y="5242631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7978F5E-9BCF-5891-D84E-BB8F7EB7F3E0}"/>
              </a:ext>
            </a:extLst>
          </p:cNvPr>
          <p:cNvSpPr/>
          <p:nvPr/>
        </p:nvSpPr>
        <p:spPr>
          <a:xfrm rot="10800000">
            <a:off x="6885321" y="1295166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6052C7-E0AF-7FB5-8F29-00313B064EA8}"/>
              </a:ext>
            </a:extLst>
          </p:cNvPr>
          <p:cNvSpPr/>
          <p:nvPr/>
        </p:nvSpPr>
        <p:spPr>
          <a:xfrm rot="10800000">
            <a:off x="6569192" y="2358045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C5CFC8-37E1-7FDF-8A5D-FC09170D087B}"/>
              </a:ext>
            </a:extLst>
          </p:cNvPr>
          <p:cNvSpPr/>
          <p:nvPr/>
        </p:nvSpPr>
        <p:spPr>
          <a:xfrm rot="10800000">
            <a:off x="6569192" y="3212818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7648A4-3D7C-DA60-9704-F221FF4CB3E7}"/>
              </a:ext>
            </a:extLst>
          </p:cNvPr>
          <p:cNvSpPr/>
          <p:nvPr/>
        </p:nvSpPr>
        <p:spPr>
          <a:xfrm rot="10800000">
            <a:off x="6569192" y="4060758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5DB6E3-CBA5-E5AE-E335-B68DB2593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6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8D661-2AB7-FD15-F343-E690458A1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8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381CF-9608-5B83-AC16-4EB8C480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"/>
            <a:ext cx="12192000" cy="68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6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group of men playing volleyball&#10;&#10;Description automatically generated">
            <a:extLst>
              <a:ext uri="{FF2B5EF4-FFF2-40B4-BE49-F238E27FC236}">
                <a16:creationId xmlns:a16="http://schemas.microsoft.com/office/drawing/2014/main" id="{EDCA2BB7-0021-27C8-F023-35FA1CE8B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" r="-2" b="1601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2050" name="Picture 2" descr="Men's Volleyball Takes on Hawaii in National Semifinal Thursday - Penn  State Athletics">
            <a:extLst>
              <a:ext uri="{FF2B5EF4-FFF2-40B4-BE49-F238E27FC236}">
                <a16:creationId xmlns:a16="http://schemas.microsoft.com/office/drawing/2014/main" id="{03CC6D57-6998-CA57-85CC-104E60664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2" r="22458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81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Are The Measurements Of a Volleyball Court – Full Commando">
            <a:extLst>
              <a:ext uri="{FF2B5EF4-FFF2-40B4-BE49-F238E27FC236}">
                <a16:creationId xmlns:a16="http://schemas.microsoft.com/office/drawing/2014/main" id="{557C161E-4D3B-E0E1-6F28-F904D1FD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30" y="1027906"/>
            <a:ext cx="7607388" cy="555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ike All-Court Volleyball. Nike.com">
            <a:extLst>
              <a:ext uri="{FF2B5EF4-FFF2-40B4-BE49-F238E27FC236}">
                <a16:creationId xmlns:a16="http://schemas.microsoft.com/office/drawing/2014/main" id="{1F01DCC2-A37E-81A0-E605-A0BB6AF7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69" y="1855371"/>
            <a:ext cx="2955225" cy="295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70168-F8A0-63C0-CDE9-C1B71E27E0BE}"/>
              </a:ext>
            </a:extLst>
          </p:cNvPr>
          <p:cNvSpPr txBox="1"/>
          <p:nvPr/>
        </p:nvSpPr>
        <p:spPr>
          <a:xfrm>
            <a:off x="1652594" y="1486039"/>
            <a:ext cx="26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OFFICIAL BALL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8CDEE-ED01-8A00-C3CC-F39F24B8903A}"/>
              </a:ext>
            </a:extLst>
          </p:cNvPr>
          <p:cNvSpPr txBox="1"/>
          <p:nvPr/>
        </p:nvSpPr>
        <p:spPr>
          <a:xfrm>
            <a:off x="7442315" y="429325"/>
            <a:ext cx="26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COURT DEMINSIONS</a:t>
            </a:r>
          </a:p>
        </p:txBody>
      </p:sp>
    </p:spTree>
    <p:extLst>
      <p:ext uri="{BB962C8B-B14F-4D97-AF65-F5344CB8AC3E}">
        <p14:creationId xmlns:p14="http://schemas.microsoft.com/office/powerpoint/2010/main" val="368769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76FBC-0D77-EE3D-D918-28D37F29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8" b="1271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5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6CA5E-2204-81A5-5C97-0EC5AC450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A103A-EC7B-902F-C3A1-E4A52035BDBE}"/>
              </a:ext>
            </a:extLst>
          </p:cNvPr>
          <p:cNvSpPr txBox="1"/>
          <p:nvPr/>
        </p:nvSpPr>
        <p:spPr>
          <a:xfrm>
            <a:off x="11277600" y="3133999"/>
            <a:ext cx="9144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ssistant" pitchFamily="2" charset="-79"/>
                <a:cs typeface="Assistant" pitchFamily="2" charset="-79"/>
              </a:rPr>
              <a:t>←T</a:t>
            </a:r>
            <a:r>
              <a:rPr lang="en-US" sz="1400" dirty="0"/>
              <a:t>he rearmost, roaming defensive player in volleyball; </a:t>
            </a:r>
            <a:r>
              <a:rPr lang="en-US" sz="1400" b="0" i="0" dirty="0">
                <a:solidFill>
                  <a:srgbClr val="040C28"/>
                </a:solidFill>
                <a:effectLst/>
                <a:latin typeface="Google Sans"/>
              </a:rPr>
              <a:t>back-row defensive specialist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973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17DA3ECC-733D-85AB-1EC0-F6616C651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582" b="214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0A2AD1-E5CA-3F99-DAE1-FAFBAA78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VOCABULARY PRETEST</a:t>
            </a:r>
          </a:p>
        </p:txBody>
      </p:sp>
    </p:spTree>
    <p:extLst>
      <p:ext uri="{BB962C8B-B14F-4D97-AF65-F5344CB8AC3E}">
        <p14:creationId xmlns:p14="http://schemas.microsoft.com/office/powerpoint/2010/main" val="1785625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DB3A0-6DCB-00C0-9DBC-E76F416B736A}"/>
              </a:ext>
            </a:extLst>
          </p:cNvPr>
          <p:cNvSpPr/>
          <p:nvPr/>
        </p:nvSpPr>
        <p:spPr>
          <a:xfrm>
            <a:off x="2" y="-12859"/>
            <a:ext cx="12191998" cy="74527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8B1D2-C6D9-EB21-8CA7-6B078B8F61E4}"/>
              </a:ext>
            </a:extLst>
          </p:cNvPr>
          <p:cNvSpPr txBox="1"/>
          <p:nvPr/>
        </p:nvSpPr>
        <p:spPr>
          <a:xfrm>
            <a:off x="71021" y="745706"/>
            <a:ext cx="71198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Set:</a:t>
            </a:r>
          </a:p>
          <a:p>
            <a:r>
              <a:rPr lang="en-US" dirty="0"/>
              <a:t>A. A way to start the game</a:t>
            </a:r>
          </a:p>
          <a:p>
            <a:r>
              <a:rPr lang="en-US" dirty="0"/>
              <a:t>B. A quick offensive play near the net</a:t>
            </a:r>
          </a:p>
          <a:p>
            <a:r>
              <a:rPr lang="en-US" dirty="0"/>
              <a:t>C. A two-handed overhead pass to a teammate for an attack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/>
              <a:t>2.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Spike: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A powerful offensive hit over the 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A quick offensive play near the 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A type of serve with a high arc</a:t>
            </a:r>
          </a:p>
          <a:p>
            <a:r>
              <a:rPr lang="en-US" b="1" dirty="0"/>
              <a:t>3. Serve:</a:t>
            </a:r>
          </a:p>
          <a:p>
            <a:pPr marL="342900" indent="-342900">
              <a:buAutoNum type="alphaUcPeriod"/>
            </a:pPr>
            <a:r>
              <a:rPr lang="en-US" dirty="0"/>
              <a:t>A quick play near the net</a:t>
            </a:r>
          </a:p>
          <a:p>
            <a:pPr marL="342900" indent="-342900">
              <a:buAutoNum type="alphaUcPeriod"/>
            </a:pPr>
            <a:r>
              <a:rPr lang="en-US" dirty="0"/>
              <a:t>B. A defensive move to block an opponent's attack</a:t>
            </a:r>
          </a:p>
          <a:p>
            <a:r>
              <a:rPr lang="en-US" dirty="0"/>
              <a:t>C. The act of starting each point with a hit from behind the baseline</a:t>
            </a:r>
          </a:p>
          <a:p>
            <a:r>
              <a:rPr lang="en-US" b="1" dirty="0"/>
              <a:t>4.Dig:</a:t>
            </a:r>
          </a:p>
          <a:p>
            <a:r>
              <a:rPr lang="en-US" dirty="0"/>
              <a:t>A. A quick set to confuse the opponents</a:t>
            </a:r>
          </a:p>
          <a:p>
            <a:r>
              <a:rPr lang="en-US" dirty="0"/>
              <a:t>B. A defensive move to keep the ball off the ground after an attack</a:t>
            </a:r>
          </a:p>
          <a:p>
            <a:r>
              <a:rPr lang="en-US" dirty="0"/>
              <a:t>C. A type of serve with a lot of spin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1D6F1-AB6E-DF11-6BC7-F65605D186BB}"/>
              </a:ext>
            </a:extLst>
          </p:cNvPr>
          <p:cNvSpPr txBox="1"/>
          <p:nvPr/>
        </p:nvSpPr>
        <p:spPr>
          <a:xfrm>
            <a:off x="6016738" y="1313107"/>
            <a:ext cx="6122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5. Rotation:</a:t>
            </a:r>
          </a:p>
          <a:p>
            <a:r>
              <a:rPr lang="en-US" dirty="0"/>
              <a:t>A. The movement of players to different positions on the court </a:t>
            </a:r>
          </a:p>
          <a:p>
            <a:r>
              <a:rPr lang="en-US" dirty="0"/>
              <a:t>B. A powerful spike over the net</a:t>
            </a:r>
          </a:p>
          <a:p>
            <a:r>
              <a:rPr lang="en-US" dirty="0"/>
              <a:t>C. The act of serving the ball</a:t>
            </a:r>
          </a:p>
          <a:p>
            <a:endParaRPr lang="en-US" b="1" dirty="0"/>
          </a:p>
          <a:p>
            <a:r>
              <a:rPr lang="en-US" b="1" dirty="0"/>
              <a:t>6. Block:</a:t>
            </a:r>
          </a:p>
          <a:p>
            <a:r>
              <a:rPr lang="en-US" dirty="0"/>
              <a:t>A. A serve that hits the net and goes over</a:t>
            </a:r>
          </a:p>
          <a:p>
            <a:r>
              <a:rPr lang="en-US" dirty="0"/>
              <a:t>B. A quick offensive play near the net</a:t>
            </a:r>
          </a:p>
          <a:p>
            <a:r>
              <a:rPr lang="en-US" dirty="0"/>
              <a:t>C. The action of preventing the ball from crossing the net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061A7-74C5-3724-9C0E-33466965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17" y="359781"/>
            <a:ext cx="9688296" cy="300619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VOCAB PRESTEST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2D8237A-9849-4D0C-B293-BB21A3BF0714}"/>
              </a:ext>
            </a:extLst>
          </p:cNvPr>
          <p:cNvSpPr/>
          <p:nvPr/>
        </p:nvSpPr>
        <p:spPr>
          <a:xfrm rot="10800000">
            <a:off x="5759286" y="1667890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6602FA7-2870-6E32-8D9F-FD4F0799146D}"/>
              </a:ext>
            </a:extLst>
          </p:cNvPr>
          <p:cNvSpPr/>
          <p:nvPr/>
        </p:nvSpPr>
        <p:spPr>
          <a:xfrm rot="10800000">
            <a:off x="3915052" y="2176451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E7FA83-A503-5678-0078-B565E911FF91}"/>
              </a:ext>
            </a:extLst>
          </p:cNvPr>
          <p:cNvSpPr/>
          <p:nvPr/>
        </p:nvSpPr>
        <p:spPr>
          <a:xfrm rot="10800000">
            <a:off x="6484716" y="3892803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B6E39A-8D8F-076B-2067-B5A710EEDAED}"/>
              </a:ext>
            </a:extLst>
          </p:cNvPr>
          <p:cNvSpPr/>
          <p:nvPr/>
        </p:nvSpPr>
        <p:spPr>
          <a:xfrm rot="10800000">
            <a:off x="6355989" y="4668798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15D07A-3E90-61ED-9AE4-6BF5D32A6030}"/>
              </a:ext>
            </a:extLst>
          </p:cNvPr>
          <p:cNvSpPr/>
          <p:nvPr/>
        </p:nvSpPr>
        <p:spPr>
          <a:xfrm rot="10800000">
            <a:off x="11934548" y="1667890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7978F5E-9BCF-5891-D84E-BB8F7EB7F3E0}"/>
              </a:ext>
            </a:extLst>
          </p:cNvPr>
          <p:cNvSpPr/>
          <p:nvPr/>
        </p:nvSpPr>
        <p:spPr>
          <a:xfrm rot="10800000">
            <a:off x="11465145" y="3589228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0158CC-A7B7-4DB3-6FF2-2252E8B6B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Online Media 6" title="Volleyball (Short) Tips | Clean Up Your Hand Sets!">
            <a:hlinkClick r:id="" action="ppaction://media"/>
            <a:extLst>
              <a:ext uri="{FF2B5EF4-FFF2-40B4-BE49-F238E27FC236}">
                <a16:creationId xmlns:a16="http://schemas.microsoft.com/office/drawing/2014/main" id="{F7756E64-11AE-90BE-EFE9-9AD607669D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77516" y="477830"/>
            <a:ext cx="2966531" cy="525049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nline Media 4" title="Try THIS as a Volleyball Beginner to learn setting 🏐 #volleyball #shorts #setter #haikyuu">
            <a:hlinkClick r:id="" action="ppaction://media"/>
            <a:extLst>
              <a:ext uri="{FF2B5EF4-FFF2-40B4-BE49-F238E27FC236}">
                <a16:creationId xmlns:a16="http://schemas.microsoft.com/office/drawing/2014/main" id="{A58C3D61-6A14-C81B-8878-4C932A20E9D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4413673" y="477830"/>
            <a:ext cx="2966531" cy="525049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nline Media 5" title="The Perfect Back Set (NO SPIN😱)">
            <a:hlinkClick r:id="" action="ppaction://media"/>
            <a:extLst>
              <a:ext uri="{FF2B5EF4-FFF2-40B4-BE49-F238E27FC236}">
                <a16:creationId xmlns:a16="http://schemas.microsoft.com/office/drawing/2014/main" id="{A70823B8-652B-6280-5E42-E1B889687C1C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8249830" y="468289"/>
            <a:ext cx="2971922" cy="5260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BB8265-D6AE-7ED4-6EEE-95E3FBCE77A3}"/>
              </a:ext>
            </a:extLst>
          </p:cNvPr>
          <p:cNvSpPr txBox="1"/>
          <p:nvPr/>
        </p:nvSpPr>
        <p:spPr>
          <a:xfrm>
            <a:off x="716338" y="150789"/>
            <a:ext cx="2827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HAND PLACEMENT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9EA75-CFFD-3FC6-86D1-B15F9BE3C278}"/>
              </a:ext>
            </a:extLst>
          </p:cNvPr>
          <p:cNvSpPr txBox="1"/>
          <p:nvPr/>
        </p:nvSpPr>
        <p:spPr>
          <a:xfrm>
            <a:off x="4552495" y="85027"/>
            <a:ext cx="2827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EXPLAINATION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CFAA9-0088-21F7-ACBC-70FADA2D42DE}"/>
              </a:ext>
            </a:extLst>
          </p:cNvPr>
          <p:cNvSpPr txBox="1"/>
          <p:nvPr/>
        </p:nvSpPr>
        <p:spPr>
          <a:xfrm>
            <a:off x="8264614" y="150789"/>
            <a:ext cx="2827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937EA4-DEC2-017D-64B7-6949B37BDA98}"/>
              </a:ext>
            </a:extLst>
          </p:cNvPr>
          <p:cNvSpPr txBox="1"/>
          <p:nvPr/>
        </p:nvSpPr>
        <p:spPr>
          <a:xfrm>
            <a:off x="3576321" y="6221119"/>
            <a:ext cx="503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HOW TO SET A VOLLEYBALL</a:t>
            </a:r>
          </a:p>
        </p:txBody>
      </p:sp>
    </p:spTree>
    <p:extLst>
      <p:ext uri="{BB962C8B-B14F-4D97-AF65-F5344CB8AC3E}">
        <p14:creationId xmlns:p14="http://schemas.microsoft.com/office/powerpoint/2010/main" val="20132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Volleyball rules | Volleyball">
            <a:hlinkClick r:id="" action="ppaction://media"/>
            <a:extLst>
              <a:ext uri="{FF2B5EF4-FFF2-40B4-BE49-F238E27FC236}">
                <a16:creationId xmlns:a16="http://schemas.microsoft.com/office/drawing/2014/main" id="{97D815C3-7EC3-FF4D-063B-0A2912DDAA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4000" y="212436"/>
            <a:ext cx="11753273" cy="6354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01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DB3A0-6DCB-00C0-9DBC-E76F416B736A}"/>
              </a:ext>
            </a:extLst>
          </p:cNvPr>
          <p:cNvSpPr/>
          <p:nvPr/>
        </p:nvSpPr>
        <p:spPr>
          <a:xfrm>
            <a:off x="2" y="-12859"/>
            <a:ext cx="12191998" cy="74527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8B1D2-C6D9-EB21-8CA7-6B078B8F61E4}"/>
              </a:ext>
            </a:extLst>
          </p:cNvPr>
          <p:cNvSpPr txBox="1"/>
          <p:nvPr/>
        </p:nvSpPr>
        <p:spPr>
          <a:xfrm>
            <a:off x="71022" y="745706"/>
            <a:ext cx="57704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The ball cannot touch the net during its passage.</a:t>
            </a:r>
          </a:p>
          <a:p>
            <a:r>
              <a:rPr lang="en-US" dirty="0"/>
              <a:t>A. True</a:t>
            </a:r>
          </a:p>
          <a:p>
            <a:r>
              <a:rPr lang="en-US" dirty="0"/>
              <a:t>B. False</a:t>
            </a:r>
          </a:p>
          <a:p>
            <a:r>
              <a:rPr lang="en-US" b="1" dirty="0"/>
              <a:t>2.How many sets are played?</a:t>
            </a:r>
          </a:p>
          <a:p>
            <a:r>
              <a:rPr lang="en-US" dirty="0"/>
              <a:t>A.1</a:t>
            </a:r>
          </a:p>
          <a:p>
            <a:r>
              <a:rPr lang="en-US" dirty="0"/>
              <a:t>B.2</a:t>
            </a:r>
          </a:p>
          <a:p>
            <a:r>
              <a:rPr lang="en-US" dirty="0"/>
              <a:t>C.3 </a:t>
            </a:r>
          </a:p>
          <a:p>
            <a:r>
              <a:rPr lang="en-US" dirty="0"/>
              <a:t>D.4</a:t>
            </a:r>
          </a:p>
          <a:p>
            <a:r>
              <a:rPr lang="en-US" b="1" dirty="0"/>
              <a:t>3.How many points do you play to?</a:t>
            </a:r>
          </a:p>
          <a:p>
            <a:r>
              <a:rPr lang="en-US" dirty="0"/>
              <a:t>A.21</a:t>
            </a:r>
          </a:p>
          <a:p>
            <a:r>
              <a:rPr lang="en-US" dirty="0"/>
              <a:t>B.22</a:t>
            </a:r>
          </a:p>
          <a:p>
            <a:r>
              <a:rPr lang="en-US" dirty="0"/>
              <a:t>C.23</a:t>
            </a:r>
          </a:p>
          <a:p>
            <a:r>
              <a:rPr lang="en-US" dirty="0"/>
              <a:t>D.25 </a:t>
            </a:r>
          </a:p>
          <a:p>
            <a:r>
              <a:rPr lang="en-US" b="1" dirty="0"/>
              <a:t>4.When can a team score a point:</a:t>
            </a:r>
          </a:p>
          <a:p>
            <a:r>
              <a:rPr lang="en-US" dirty="0"/>
              <a:t>A. When the ball hits the ground on the opponent's side of the court</a:t>
            </a:r>
          </a:p>
          <a:p>
            <a:r>
              <a:rPr lang="en-US" dirty="0"/>
              <a:t>B. When a team is unable to return the ball</a:t>
            </a:r>
          </a:p>
          <a:p>
            <a:r>
              <a:rPr lang="en-US" dirty="0"/>
              <a:t>C. When a team commits a foul</a:t>
            </a:r>
          </a:p>
          <a:p>
            <a:r>
              <a:rPr lang="en-US" dirty="0"/>
              <a:t>D. All of the Above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1D6F1-AB6E-DF11-6BC7-F65605D186BB}"/>
              </a:ext>
            </a:extLst>
          </p:cNvPr>
          <p:cNvSpPr txBox="1"/>
          <p:nvPr/>
        </p:nvSpPr>
        <p:spPr>
          <a:xfrm>
            <a:off x="5916754" y="660400"/>
            <a:ext cx="61227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5.Each game begins with a serve hit with the hand.</a:t>
            </a:r>
          </a:p>
          <a:p>
            <a:r>
              <a:rPr lang="en-US" dirty="0"/>
              <a:t>A. True </a:t>
            </a:r>
          </a:p>
          <a:p>
            <a:r>
              <a:rPr lang="en-US" dirty="0"/>
              <a:t>B. False</a:t>
            </a:r>
          </a:p>
          <a:p>
            <a:r>
              <a:rPr lang="en-US" b="1" dirty="0"/>
              <a:t>6. How many touches is each team entitled to once the ball is in play before sending it back?</a:t>
            </a:r>
          </a:p>
          <a:p>
            <a:r>
              <a:rPr lang="en-US" dirty="0"/>
              <a:t>A.1</a:t>
            </a:r>
          </a:p>
          <a:p>
            <a:r>
              <a:rPr lang="en-US" dirty="0"/>
              <a:t>B.2</a:t>
            </a:r>
          </a:p>
          <a:p>
            <a:r>
              <a:rPr lang="en-US" dirty="0"/>
              <a:t>C.3</a:t>
            </a:r>
          </a:p>
          <a:p>
            <a:r>
              <a:rPr lang="en-US" dirty="0"/>
              <a:t>D.4</a:t>
            </a:r>
          </a:p>
          <a:p>
            <a:r>
              <a:rPr lang="en-US" b="1" dirty="0"/>
              <a:t>7.Can a single player touch the ball two times in a row?</a:t>
            </a:r>
          </a:p>
          <a:p>
            <a:r>
              <a:rPr lang="en-US" dirty="0"/>
              <a:t>A. Yes</a:t>
            </a:r>
          </a:p>
          <a:p>
            <a:r>
              <a:rPr lang="en-US" dirty="0"/>
              <a:t>b. No</a:t>
            </a:r>
          </a:p>
          <a:p>
            <a:r>
              <a:rPr lang="en-US" b="1" dirty="0"/>
              <a:t>8. If the team which served wins the point, do they keep the same server?</a:t>
            </a:r>
          </a:p>
          <a:p>
            <a:r>
              <a:rPr lang="en-US" dirty="0"/>
              <a:t>A. Yes </a:t>
            </a:r>
          </a:p>
          <a:p>
            <a:r>
              <a:rPr lang="en-US" dirty="0"/>
              <a:t>B. No</a:t>
            </a:r>
          </a:p>
          <a:p>
            <a:r>
              <a:rPr lang="en-US" b="1" dirty="0"/>
              <a:t>9.If the receiving team wins the point, do all the players rotate clockwise?</a:t>
            </a:r>
          </a:p>
          <a:p>
            <a:r>
              <a:rPr lang="en-US" dirty="0"/>
              <a:t>A. Yes </a:t>
            </a:r>
          </a:p>
          <a:p>
            <a:r>
              <a:rPr lang="en-US" dirty="0"/>
              <a:t>B. 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061A7-74C5-3724-9C0E-33466965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17" y="359781"/>
            <a:ext cx="9688296" cy="300619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QUESTIONS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2D8237A-9849-4D0C-B293-BB21A3BF0714}"/>
              </a:ext>
            </a:extLst>
          </p:cNvPr>
          <p:cNvSpPr/>
          <p:nvPr/>
        </p:nvSpPr>
        <p:spPr>
          <a:xfrm rot="10800000">
            <a:off x="905522" y="1384917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6602FA7-2870-6E32-8D9F-FD4F0799146D}"/>
              </a:ext>
            </a:extLst>
          </p:cNvPr>
          <p:cNvSpPr/>
          <p:nvPr/>
        </p:nvSpPr>
        <p:spPr>
          <a:xfrm rot="10800000">
            <a:off x="560773" y="2460595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E7FA83-A503-5678-0078-B565E911FF91}"/>
              </a:ext>
            </a:extLst>
          </p:cNvPr>
          <p:cNvSpPr/>
          <p:nvPr/>
        </p:nvSpPr>
        <p:spPr>
          <a:xfrm rot="10800000">
            <a:off x="689500" y="4104444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B6E39A-8D8F-076B-2067-B5A710EEDAED}"/>
              </a:ext>
            </a:extLst>
          </p:cNvPr>
          <p:cNvSpPr/>
          <p:nvPr/>
        </p:nvSpPr>
        <p:spPr>
          <a:xfrm rot="10800000">
            <a:off x="1945688" y="5746126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15D07A-3E90-61ED-9AE4-6BF5D32A6030}"/>
              </a:ext>
            </a:extLst>
          </p:cNvPr>
          <p:cNvSpPr/>
          <p:nvPr/>
        </p:nvSpPr>
        <p:spPr>
          <a:xfrm rot="10800000">
            <a:off x="6712998" y="1032201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7978F5E-9BCF-5891-D84E-BB8F7EB7F3E0}"/>
              </a:ext>
            </a:extLst>
          </p:cNvPr>
          <p:cNvSpPr/>
          <p:nvPr/>
        </p:nvSpPr>
        <p:spPr>
          <a:xfrm rot="10800000">
            <a:off x="6349014" y="2651007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6052C7-E0AF-7FB5-8F29-00313B064EA8}"/>
              </a:ext>
            </a:extLst>
          </p:cNvPr>
          <p:cNvSpPr/>
          <p:nvPr/>
        </p:nvSpPr>
        <p:spPr>
          <a:xfrm rot="10800000">
            <a:off x="6575394" y="3730101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C5CFC8-37E1-7FDF-8A5D-FC09170D087B}"/>
              </a:ext>
            </a:extLst>
          </p:cNvPr>
          <p:cNvSpPr/>
          <p:nvPr/>
        </p:nvSpPr>
        <p:spPr>
          <a:xfrm rot="10800000">
            <a:off x="6593148" y="4569594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7648A4-3D7C-DA60-9704-F221FF4CB3E7}"/>
              </a:ext>
            </a:extLst>
          </p:cNvPr>
          <p:cNvSpPr/>
          <p:nvPr/>
        </p:nvSpPr>
        <p:spPr>
          <a:xfrm rot="10800000">
            <a:off x="6606466" y="5648472"/>
            <a:ext cx="257452" cy="195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6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412834d-558c-4c65-b217-eae0caaedaf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7481E1DCCBB043A7E4880321167946" ma:contentTypeVersion="7" ma:contentTypeDescription="Create a new document." ma:contentTypeScope="" ma:versionID="20916a4356fb234729af2e2a3a7b86a0">
  <xsd:schema xmlns:xsd="http://www.w3.org/2001/XMLSchema" xmlns:xs="http://www.w3.org/2001/XMLSchema" xmlns:p="http://schemas.microsoft.com/office/2006/metadata/properties" xmlns:ns3="c412834d-558c-4c65-b217-eae0caaedaf9" xmlns:ns4="a4657121-eab7-457a-b950-481e5c737d88" targetNamespace="http://schemas.microsoft.com/office/2006/metadata/properties" ma:root="true" ma:fieldsID="38bbac1585e77e12c4f1eb4078040474" ns3:_="" ns4:_="">
    <xsd:import namespace="c412834d-558c-4c65-b217-eae0caaedaf9"/>
    <xsd:import namespace="a4657121-eab7-457a-b950-481e5c737d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2834d-558c-4c65-b217-eae0caaeda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57121-eab7-457a-b950-481e5c737d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01EF24-A2A8-433D-9CEF-A6795E875492}">
  <ds:schemaRefs>
    <ds:schemaRef ds:uri="http://schemas.microsoft.com/office/2006/documentManagement/types"/>
    <ds:schemaRef ds:uri="http://purl.org/dc/terms/"/>
    <ds:schemaRef ds:uri="a4657121-eab7-457a-b950-481e5c737d88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412834d-558c-4c65-b217-eae0caaedaf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F93BD9-568E-49A5-89B3-E1E9EFACB4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12834d-558c-4c65-b217-eae0caaedaf9"/>
    <ds:schemaRef ds:uri="a4657121-eab7-457a-b950-481e5c737d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9B6F45-80F5-4BD3-955F-ABD309465A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</TotalTime>
  <Words>655</Words>
  <Application>Microsoft Office PowerPoint</Application>
  <PresentationFormat>Widescreen</PresentationFormat>
  <Paragraphs>103</Paragraphs>
  <Slides>17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Assistant</vt:lpstr>
      <vt:lpstr>Calibri</vt:lpstr>
      <vt:lpstr>Calibri Light</vt:lpstr>
      <vt:lpstr>Google Sans</vt:lpstr>
      <vt:lpstr>Office Theme</vt:lpstr>
      <vt:lpstr>VOLLEYBALL 101</vt:lpstr>
      <vt:lpstr>PowerPoint Presentation</vt:lpstr>
      <vt:lpstr>PowerPoint Presentation</vt:lpstr>
      <vt:lpstr>PowerPoint Presentation</vt:lpstr>
      <vt:lpstr>VOCABULARY PRETEST</vt:lpstr>
      <vt:lpstr>VOCAB PRESTEST</vt:lpstr>
      <vt:lpstr>PowerPoint Presentation</vt:lpstr>
      <vt:lpstr>PowerPoint Presentation</vt:lpstr>
      <vt:lpstr>VIDEO QUESTIONS</vt:lpstr>
      <vt:lpstr>PowerPoint Presentation</vt:lpstr>
      <vt:lpstr>PowerPoint Presentation</vt:lpstr>
      <vt:lpstr>PowerPoint Presentation</vt:lpstr>
      <vt:lpstr>VIDEO QUESTIONS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Volleyball 101</dc:title>
  <dc:creator>Katie Hunt</dc:creator>
  <cp:lastModifiedBy>Katie Hunt</cp:lastModifiedBy>
  <cp:revision>2</cp:revision>
  <dcterms:created xsi:type="dcterms:W3CDTF">2023-11-28T13:22:28Z</dcterms:created>
  <dcterms:modified xsi:type="dcterms:W3CDTF">2023-12-04T23:39:53Z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0x010100537481E1DCCBB043A7E4880321167946</vt:lpwstr>
  </property>
</Properties>
</file>